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ontserrat" charset="1" panose="00000500000000000000"/>
      <p:regular r:id="rId10"/>
    </p:embeddedFont>
    <p:embeddedFont>
      <p:font typeface="Montserrat Bold" charset="1" panose="00000800000000000000"/>
      <p:regular r:id="rId11"/>
    </p:embeddedFont>
    <p:embeddedFont>
      <p:font typeface="Montserrat Italics" charset="1" panose="00000500000000000000"/>
      <p:regular r:id="rId12"/>
    </p:embeddedFont>
    <p:embeddedFont>
      <p:font typeface="Montserrat Bold Italics" charset="1" panose="00000800000000000000"/>
      <p:regular r:id="rId13"/>
    </p:embeddedFont>
    <p:embeddedFont>
      <p:font typeface="Montserrat Thin" charset="1" panose="00000300000000000000"/>
      <p:regular r:id="rId14"/>
    </p:embeddedFont>
    <p:embeddedFont>
      <p:font typeface="Montserrat Thin Italics" charset="1" panose="00000300000000000000"/>
      <p:regular r:id="rId15"/>
    </p:embeddedFont>
    <p:embeddedFont>
      <p:font typeface="Montserrat Extra-Light" charset="1" panose="00000300000000000000"/>
      <p:regular r:id="rId16"/>
    </p:embeddedFont>
    <p:embeddedFont>
      <p:font typeface="Montserrat Extra-Light Italics" charset="1" panose="00000300000000000000"/>
      <p:regular r:id="rId17"/>
    </p:embeddedFont>
    <p:embeddedFont>
      <p:font typeface="Montserrat Light" charset="1" panose="00000400000000000000"/>
      <p:regular r:id="rId18"/>
    </p:embeddedFont>
    <p:embeddedFont>
      <p:font typeface="Montserrat Light Italics" charset="1" panose="00000400000000000000"/>
      <p:regular r:id="rId19"/>
    </p:embeddedFont>
    <p:embeddedFont>
      <p:font typeface="Montserrat Medium" charset="1" panose="00000600000000000000"/>
      <p:regular r:id="rId20"/>
    </p:embeddedFont>
    <p:embeddedFont>
      <p:font typeface="Montserrat Medium Italics" charset="1" panose="00000600000000000000"/>
      <p:regular r:id="rId21"/>
    </p:embeddedFont>
    <p:embeddedFont>
      <p:font typeface="Montserrat Semi-Bold" charset="1" panose="00000700000000000000"/>
      <p:regular r:id="rId22"/>
    </p:embeddedFont>
    <p:embeddedFont>
      <p:font typeface="Montserrat Semi-Bold Italics" charset="1" panose="00000700000000000000"/>
      <p:regular r:id="rId23"/>
    </p:embeddedFont>
    <p:embeddedFont>
      <p:font typeface="Montserrat Ultra-Bold" charset="1" panose="00000900000000000000"/>
      <p:regular r:id="rId24"/>
    </p:embeddedFont>
    <p:embeddedFont>
      <p:font typeface="Montserrat Ultra-Bold Italics" charset="1" panose="00000900000000000000"/>
      <p:regular r:id="rId25"/>
    </p:embeddedFont>
    <p:embeddedFont>
      <p:font typeface="Montserrat Heavy" charset="1" panose="00000A00000000000000"/>
      <p:regular r:id="rId26"/>
    </p:embeddedFont>
    <p:embeddedFont>
      <p:font typeface="Montserrat Heavy Italics" charset="1" panose="00000A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122" r="-2520" b="-91699"/>
            </a:stretch>
          </a:blipFill>
        </p:spPr>
      </p:sp>
      <p:sp>
        <p:nvSpPr>
          <p:cNvPr name="AutoShape 3" id="3"/>
          <p:cNvSpPr/>
          <p:nvPr/>
        </p:nvSpPr>
        <p:spPr>
          <a:xfrm rot="-7020778">
            <a:off x="-6402716" y="821505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4" id="4"/>
          <p:cNvSpPr/>
          <p:nvPr/>
        </p:nvSpPr>
        <p:spPr>
          <a:xfrm rot="-7020778">
            <a:off x="-7861675" y="821505"/>
            <a:ext cx="16230600" cy="10441156"/>
          </a:xfrm>
          <a:prstGeom prst="rect">
            <a:avLst/>
          </a:prstGeom>
          <a:solidFill>
            <a:srgbClr val="263F6B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76242" y="8956802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rot="0">
            <a:off x="-1536273" y="4580698"/>
            <a:ext cx="5244233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0">
            <a:off x="-2298994" y="9582841"/>
            <a:ext cx="9005773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0">
            <a:off x="-3516288" y="3712270"/>
            <a:ext cx="572018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0">
            <a:off x="3066191" y="2823187"/>
            <a:ext cx="930938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0">
            <a:off x="628699" y="2392260"/>
            <a:ext cx="129153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628699" y="4599748"/>
            <a:ext cx="10300341" cy="1925112"/>
          </a:xfrm>
          <a:custGeom>
            <a:avLst/>
            <a:gdLst/>
            <a:ahLst/>
            <a:cxnLst/>
            <a:rect r="r" b="b" t="t" l="l"/>
            <a:pathLst>
              <a:path h="1925112" w="10300341">
                <a:moveTo>
                  <a:pt x="0" y="0"/>
                </a:moveTo>
                <a:lnTo>
                  <a:pt x="10300341" y="0"/>
                </a:lnTo>
                <a:lnTo>
                  <a:pt x="10300341" y="1925111"/>
                </a:lnTo>
                <a:lnTo>
                  <a:pt x="0" y="19251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06591" y="6790498"/>
            <a:ext cx="13821452" cy="2528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338"/>
              </a:lnSpc>
            </a:pPr>
            <a:r>
              <a:rPr lang="en-US" sz="14986" spc="-884">
                <a:solidFill>
                  <a:srgbClr val="FFFFFF"/>
                </a:solidFill>
                <a:latin typeface="Montserrat Ultra-Bold Italics"/>
              </a:rPr>
              <a:t>HACKATHON</a:t>
            </a:r>
          </a:p>
          <a:p>
            <a:pPr>
              <a:lnSpc>
                <a:spcPts val="6675"/>
              </a:lnSpc>
            </a:pPr>
            <a:r>
              <a:rPr lang="en-US" sz="7500" spc="-442">
                <a:solidFill>
                  <a:srgbClr val="FFFFFF"/>
                </a:solidFill>
                <a:latin typeface="Montserrat Ultra-Bold Italics"/>
              </a:rPr>
              <a:t>TEAM TECH SUPPORT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234514" y="1085850"/>
            <a:ext cx="4024786" cy="375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14"/>
              </a:lnSpc>
            </a:pPr>
            <a:r>
              <a:rPr lang="en-US" sz="2871" spc="57">
                <a:solidFill>
                  <a:srgbClr val="FFFFFF"/>
                </a:solidFill>
                <a:latin typeface="Montserrat Italics"/>
              </a:rPr>
              <a:t>PRESENTATION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Freeform 3" id="3"/>
          <p:cNvSpPr/>
          <p:nvPr/>
        </p:nvSpPr>
        <p:spPr>
          <a:xfrm flipH="true" flipV="false" rot="0">
            <a:off x="6305562" y="-995510"/>
            <a:ext cx="12278020" cy="12278020"/>
          </a:xfrm>
          <a:custGeom>
            <a:avLst/>
            <a:gdLst/>
            <a:ahLst/>
            <a:cxnLst/>
            <a:rect r="r" b="b" t="t" l="l"/>
            <a:pathLst>
              <a:path h="12278020" w="12278020">
                <a:moveTo>
                  <a:pt x="12278019" y="0"/>
                </a:moveTo>
                <a:lnTo>
                  <a:pt x="0" y="0"/>
                </a:lnTo>
                <a:lnTo>
                  <a:pt x="0" y="12278020"/>
                </a:lnTo>
                <a:lnTo>
                  <a:pt x="12278019" y="12278020"/>
                </a:lnTo>
                <a:lnTo>
                  <a:pt x="12278019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1028700" y="3703457"/>
            <a:ext cx="16230600" cy="5554843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639230" y="-203728"/>
            <a:ext cx="8944351" cy="10694456"/>
            <a:chOff x="0" y="0"/>
            <a:chExt cx="8603361" cy="102867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-28801" t="0" r="-50549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1200150"/>
            <a:ext cx="5935366" cy="2097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71"/>
              </a:lnSpc>
            </a:pPr>
            <a:r>
              <a:rPr lang="en-US" sz="8236" spc="-485">
                <a:solidFill>
                  <a:srgbClr val="263F6B"/>
                </a:solidFill>
                <a:latin typeface="Montserrat Ultra-Bold Italics"/>
              </a:rPr>
              <a:t>TABLE OF CONTENTS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83557" y="3932941"/>
            <a:ext cx="6123635" cy="484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 Italics"/>
              </a:rPr>
              <a:t>Chosen Problem Statement</a:t>
            </a:r>
          </a:p>
          <a:p>
            <a:pPr marL="539749" indent="-269875" lvl="1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 Italics"/>
              </a:rPr>
              <a:t>Reason for problem choice</a:t>
            </a:r>
          </a:p>
          <a:p>
            <a:pPr marL="539749" indent="-269875" lvl="1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 Italics"/>
              </a:rPr>
              <a:t>Our approach to the solution</a:t>
            </a:r>
          </a:p>
          <a:p>
            <a:pPr marL="539749" indent="-269875" lvl="1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 Italics"/>
              </a:rPr>
              <a:t>Solution implementation</a:t>
            </a:r>
          </a:p>
          <a:p>
            <a:pPr marL="539749" indent="-269875" lvl="1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 Italics"/>
              </a:rPr>
              <a:t>Problems and issues faced</a:t>
            </a:r>
          </a:p>
          <a:p>
            <a:pPr marL="539749" indent="-269875" lvl="1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 Italics"/>
              </a:rPr>
              <a:t>Real- time usage</a:t>
            </a:r>
          </a:p>
          <a:p>
            <a:pPr marL="539749" indent="-269875" lvl="1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 Italics"/>
              </a:rPr>
              <a:t>Scope of improvement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476242" y="8956802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064939" y="9362708"/>
            <a:ext cx="25783492" cy="5244825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AutoShape 3" id="3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4" id="4"/>
          <p:cNvSpPr/>
          <p:nvPr/>
        </p:nvSpPr>
        <p:spPr>
          <a:xfrm rot="2700000">
            <a:off x="15641497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304119" y="3940660"/>
            <a:ext cx="4626722" cy="1810294"/>
            <a:chOff x="0" y="0"/>
            <a:chExt cx="1687841" cy="660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87841" cy="660400"/>
            </a:xfrm>
            <a:custGeom>
              <a:avLst/>
              <a:gdLst/>
              <a:ahLst/>
              <a:cxnLst/>
              <a:rect r="r" b="b" t="t" l="l"/>
              <a:pathLst>
                <a:path h="660400" w="1687841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-2512615" y="1681677"/>
            <a:ext cx="8253464" cy="1309890"/>
            <a:chOff x="0" y="0"/>
            <a:chExt cx="4161103" cy="660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161103" cy="660400"/>
            </a:xfrm>
            <a:custGeom>
              <a:avLst/>
              <a:gdLst/>
              <a:ahLst/>
              <a:cxnLst/>
              <a:rect r="r" b="b" t="t" l="l"/>
              <a:pathLst>
                <a:path h="660400" w="4161103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547151" y="1681677"/>
            <a:ext cx="8253464" cy="1309890"/>
            <a:chOff x="0" y="0"/>
            <a:chExt cx="4161103" cy="660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161103" cy="660400"/>
            </a:xfrm>
            <a:custGeom>
              <a:avLst/>
              <a:gdLst/>
              <a:ahLst/>
              <a:cxnLst/>
              <a:rect r="r" b="b" t="t" l="l"/>
              <a:pathLst>
                <a:path h="660400" w="4161103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223850" y="3940660"/>
            <a:ext cx="4626722" cy="1810294"/>
            <a:chOff x="0" y="0"/>
            <a:chExt cx="1687841" cy="660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87841" cy="660400"/>
            </a:xfrm>
            <a:custGeom>
              <a:avLst/>
              <a:gdLst/>
              <a:ahLst/>
              <a:cxnLst/>
              <a:rect r="r" b="b" t="t" l="l"/>
              <a:pathLst>
                <a:path h="660400" w="1687841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6570998" y="3940660"/>
            <a:ext cx="4626722" cy="1810294"/>
            <a:chOff x="0" y="0"/>
            <a:chExt cx="1687841" cy="660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87841" cy="660400"/>
            </a:xfrm>
            <a:custGeom>
              <a:avLst/>
              <a:gdLst/>
              <a:ahLst/>
              <a:cxnLst/>
              <a:rect r="r" b="b" t="t" l="l"/>
              <a:pathLst>
                <a:path h="660400" w="1687841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4831127" y="785545"/>
            <a:ext cx="9018068" cy="1551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55"/>
              </a:lnSpc>
            </a:pPr>
            <a:r>
              <a:rPr lang="en-US" sz="6077" spc="-358">
                <a:solidFill>
                  <a:srgbClr val="263F6B"/>
                </a:solidFill>
                <a:latin typeface="Montserrat Ultra-Bold Italics"/>
              </a:rPr>
              <a:t>DATA ANALYSIS USING DJANGO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04987" y="4620382"/>
            <a:ext cx="3824986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Download H1B data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626268" y="4182232"/>
            <a:ext cx="3821886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Create a Django based  API; able to perform certain functions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979989" y="4182232"/>
            <a:ext cx="3808741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Insert data to PostgreSQL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0233790" y="6996234"/>
            <a:ext cx="4626722" cy="1810294"/>
            <a:chOff x="0" y="0"/>
            <a:chExt cx="1687841" cy="6604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687841" cy="660400"/>
            </a:xfrm>
            <a:custGeom>
              <a:avLst/>
              <a:gdLst/>
              <a:ahLst/>
              <a:cxnLst/>
              <a:rect r="r" b="b" t="t" l="l"/>
              <a:pathLst>
                <a:path h="660400" w="1687841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0636208" y="7675956"/>
            <a:ext cx="3821886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Data analysis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3427487" y="6996234"/>
            <a:ext cx="4626722" cy="1810294"/>
            <a:chOff x="0" y="0"/>
            <a:chExt cx="1687841" cy="660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687841" cy="660400"/>
            </a:xfrm>
            <a:custGeom>
              <a:avLst/>
              <a:gdLst/>
              <a:ahLst/>
              <a:cxnLst/>
              <a:rect r="r" b="b" t="t" l="l"/>
              <a:pathLst>
                <a:path h="660400" w="1687841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3839976" y="7456881"/>
            <a:ext cx="3821886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Performance measurement</a:t>
            </a:r>
          </a:p>
        </p:txBody>
      </p:sp>
      <p:sp>
        <p:nvSpPr>
          <p:cNvPr name="AutoShape 25" id="25"/>
          <p:cNvSpPr/>
          <p:nvPr/>
        </p:nvSpPr>
        <p:spPr>
          <a:xfrm>
            <a:off x="4930841" y="4845807"/>
            <a:ext cx="1640157" cy="0"/>
          </a:xfrm>
          <a:prstGeom prst="line">
            <a:avLst/>
          </a:prstGeom>
          <a:ln cap="flat" w="200025">
            <a:solidFill>
              <a:srgbClr val="263F6B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6" id="26"/>
          <p:cNvSpPr/>
          <p:nvPr/>
        </p:nvSpPr>
        <p:spPr>
          <a:xfrm flipV="true">
            <a:off x="11197720" y="4845807"/>
            <a:ext cx="2026129" cy="0"/>
          </a:xfrm>
          <a:prstGeom prst="line">
            <a:avLst/>
          </a:prstGeom>
          <a:ln cap="flat" w="200025">
            <a:solidFill>
              <a:srgbClr val="263F6B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7" id="27"/>
          <p:cNvSpPr/>
          <p:nvPr/>
        </p:nvSpPr>
        <p:spPr>
          <a:xfrm flipH="true">
            <a:off x="12547151" y="5750953"/>
            <a:ext cx="2990059" cy="1245281"/>
          </a:xfrm>
          <a:prstGeom prst="line">
            <a:avLst/>
          </a:prstGeom>
          <a:ln cap="flat" w="200025">
            <a:solidFill>
              <a:srgbClr val="263F6B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8" id="28"/>
          <p:cNvSpPr/>
          <p:nvPr/>
        </p:nvSpPr>
        <p:spPr>
          <a:xfrm flipH="true" flipV="true">
            <a:off x="8054210" y="7536211"/>
            <a:ext cx="2179581" cy="365170"/>
          </a:xfrm>
          <a:prstGeom prst="line">
            <a:avLst/>
          </a:prstGeom>
          <a:ln cap="flat" w="200025">
            <a:solidFill>
              <a:srgbClr val="263F6B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  <p:transition spd="slow">
    <p:cover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3F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82240" y="1628876"/>
            <a:ext cx="4626722" cy="1810294"/>
            <a:chOff x="0" y="0"/>
            <a:chExt cx="1687841" cy="660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87841" cy="660400"/>
            </a:xfrm>
            <a:custGeom>
              <a:avLst/>
              <a:gdLst/>
              <a:ahLst/>
              <a:cxnLst/>
              <a:rect r="r" b="b" t="t" l="l"/>
              <a:pathLst>
                <a:path h="660400" w="1687841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632578" y="7448006"/>
            <a:ext cx="4626722" cy="1810294"/>
            <a:chOff x="0" y="0"/>
            <a:chExt cx="1687841" cy="660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87841" cy="660400"/>
            </a:xfrm>
            <a:custGeom>
              <a:avLst/>
              <a:gdLst/>
              <a:ahLst/>
              <a:cxnLst/>
              <a:rect r="r" b="b" t="t" l="l"/>
              <a:pathLst>
                <a:path h="660400" w="1687841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5655422" y="1654922"/>
            <a:ext cx="6977156" cy="6977156"/>
          </a:xfrm>
          <a:custGeom>
            <a:avLst/>
            <a:gdLst/>
            <a:ahLst/>
            <a:cxnLst/>
            <a:rect r="r" b="b" t="t" l="l"/>
            <a:pathLst>
              <a:path h="6977156" w="6977156">
                <a:moveTo>
                  <a:pt x="0" y="0"/>
                </a:moveTo>
                <a:lnTo>
                  <a:pt x="6977156" y="0"/>
                </a:lnTo>
                <a:lnTo>
                  <a:pt x="6977156" y="6977156"/>
                </a:lnTo>
                <a:lnTo>
                  <a:pt x="0" y="6977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707239">
            <a:off x="10339641" y="7796868"/>
            <a:ext cx="1675183" cy="831310"/>
          </a:xfrm>
          <a:custGeom>
            <a:avLst/>
            <a:gdLst/>
            <a:ahLst/>
            <a:cxnLst/>
            <a:rect r="r" b="b" t="t" l="l"/>
            <a:pathLst>
              <a:path h="831310" w="1675183">
                <a:moveTo>
                  <a:pt x="0" y="0"/>
                </a:moveTo>
                <a:lnTo>
                  <a:pt x="1675183" y="0"/>
                </a:lnTo>
                <a:lnTo>
                  <a:pt x="1675183" y="831310"/>
                </a:lnTo>
                <a:lnTo>
                  <a:pt x="0" y="831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1707239">
            <a:off x="6064753" y="2118368"/>
            <a:ext cx="1675183" cy="831310"/>
          </a:xfrm>
          <a:custGeom>
            <a:avLst/>
            <a:gdLst/>
            <a:ahLst/>
            <a:cxnLst/>
            <a:rect r="r" b="b" t="t" l="l"/>
            <a:pathLst>
              <a:path h="831310" w="1675183">
                <a:moveTo>
                  <a:pt x="1675184" y="831309"/>
                </a:moveTo>
                <a:lnTo>
                  <a:pt x="0" y="831309"/>
                </a:lnTo>
                <a:lnTo>
                  <a:pt x="0" y="0"/>
                </a:lnTo>
                <a:lnTo>
                  <a:pt x="1675184" y="0"/>
                </a:lnTo>
                <a:lnTo>
                  <a:pt x="1675184" y="8313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176317" y="4180713"/>
            <a:ext cx="5935366" cy="2097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spc="-485">
                <a:solidFill>
                  <a:srgbClr val="FFFFFF"/>
                </a:solidFill>
                <a:latin typeface="Montserrat Ultra-Bold Italics"/>
              </a:rPr>
              <a:t>WHY THIS PROBLEM?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83108" y="1870447"/>
            <a:ext cx="3824986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212423"/>
                </a:solidFill>
                <a:latin typeface="Montserrat"/>
              </a:rPr>
              <a:t>Team has experience in PostgreSQL and data analytics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33446" y="7689578"/>
            <a:ext cx="3824986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212423"/>
                </a:solidFill>
                <a:latin typeface="Montserrat"/>
              </a:rPr>
              <a:t>Team is experienced in Python programming language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065420"/>
            <a:ext cx="11267971" cy="908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01"/>
              </a:lnSpc>
            </a:pPr>
            <a:r>
              <a:rPr lang="en-US" sz="6940" spc="-409">
                <a:solidFill>
                  <a:srgbClr val="263F6B"/>
                </a:solidFill>
                <a:latin typeface="Montserrat Ultra-Bold Italics"/>
              </a:rPr>
              <a:t>SOLUTION APPROACH</a:t>
            </a:r>
          </a:p>
        </p:txBody>
      </p:sp>
      <p:sp>
        <p:nvSpPr>
          <p:cNvPr name="AutoShape 3" id="3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835789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8156196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rot="0">
            <a:off x="1028700" y="9591065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7" id="7"/>
          <p:cNvSpPr/>
          <p:nvPr/>
        </p:nvSpPr>
        <p:spPr>
          <a:xfrm rot="0">
            <a:off x="1028700" y="-675827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TextBox 8" id="8"/>
          <p:cNvSpPr txBox="true"/>
          <p:nvPr/>
        </p:nvSpPr>
        <p:spPr>
          <a:xfrm rot="0">
            <a:off x="1028700" y="4690180"/>
            <a:ext cx="14152321" cy="2549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5199"/>
              </a:lnSpc>
              <a:buFont typeface="Arial"/>
              <a:buChar char="•"/>
            </a:pPr>
            <a:r>
              <a:rPr lang="en-US" sz="2499" spc="124">
                <a:solidFill>
                  <a:srgbClr val="000000"/>
                </a:solidFill>
                <a:latin typeface="Montserrat"/>
              </a:rPr>
              <a:t>CREATE A WEB PAGE WHICH DYNAMICALLY ACCEPTS CSV FILES AS INPUT</a:t>
            </a:r>
          </a:p>
          <a:p>
            <a:pPr marL="539749" indent="-269875" lvl="1">
              <a:lnSpc>
                <a:spcPts val="5199"/>
              </a:lnSpc>
              <a:buFont typeface="Arial"/>
              <a:buChar char="•"/>
            </a:pPr>
            <a:r>
              <a:rPr lang="en-US" sz="2499" spc="124">
                <a:solidFill>
                  <a:srgbClr val="000000"/>
                </a:solidFill>
                <a:latin typeface="Montserrat"/>
              </a:rPr>
              <a:t>CSV FILES ARE DIRECTED TO POSTGRESQL</a:t>
            </a:r>
          </a:p>
          <a:p>
            <a:pPr marL="539749" indent="-269875" lvl="1">
              <a:lnSpc>
                <a:spcPts val="5199"/>
              </a:lnSpc>
              <a:buFont typeface="Arial"/>
              <a:buChar char="•"/>
            </a:pPr>
            <a:r>
              <a:rPr lang="en-US" sz="2499" spc="124">
                <a:solidFill>
                  <a:srgbClr val="000000"/>
                </a:solidFill>
                <a:latin typeface="Montserrat"/>
              </a:rPr>
              <a:t>PYTHON CODE TO INTERPRET THE DATA</a:t>
            </a:r>
          </a:p>
          <a:p>
            <a:pPr marL="539749" indent="-269875" lvl="1">
              <a:lnSpc>
                <a:spcPts val="5199"/>
              </a:lnSpc>
              <a:buFont typeface="Arial"/>
              <a:buChar char="•"/>
            </a:pPr>
            <a:r>
              <a:rPr lang="en-US" sz="2499" spc="124">
                <a:solidFill>
                  <a:srgbClr val="000000"/>
                </a:solidFill>
                <a:latin typeface="Montserrat"/>
              </a:rPr>
              <a:t>DATA ANALYSIS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AutoShape 3" id="3"/>
          <p:cNvSpPr/>
          <p:nvPr/>
        </p:nvSpPr>
        <p:spPr>
          <a:xfrm rot="10087">
            <a:off x="1028665" y="6130773"/>
            <a:ext cx="16230670" cy="0"/>
          </a:xfrm>
          <a:prstGeom prst="line">
            <a:avLst/>
          </a:prstGeom>
          <a:ln cap="rnd" w="952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2726348" y="5922707"/>
            <a:ext cx="511382" cy="511382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25484" y="6809379"/>
            <a:ext cx="4113110" cy="2903329"/>
            <a:chOff x="0" y="0"/>
            <a:chExt cx="1500474" cy="10591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00474" cy="1059143"/>
            </a:xfrm>
            <a:custGeom>
              <a:avLst/>
              <a:gdLst/>
              <a:ahLst/>
              <a:cxnLst/>
              <a:rect r="r" b="b" t="t" l="l"/>
              <a:pathLst>
                <a:path h="1059143" w="1500474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4006465" y="2702647"/>
            <a:ext cx="4113110" cy="2903329"/>
            <a:chOff x="0" y="0"/>
            <a:chExt cx="1500474" cy="10591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00474" cy="1059143"/>
            </a:xfrm>
            <a:custGeom>
              <a:avLst/>
              <a:gdLst/>
              <a:ahLst/>
              <a:cxnLst/>
              <a:rect r="r" b="b" t="t" l="l"/>
              <a:pathLst>
                <a:path h="1059143" w="1500474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168426" y="2702647"/>
            <a:ext cx="4113110" cy="2903329"/>
            <a:chOff x="0" y="0"/>
            <a:chExt cx="1500474" cy="105914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00474" cy="1059143"/>
            </a:xfrm>
            <a:custGeom>
              <a:avLst/>
              <a:gdLst/>
              <a:ahLst/>
              <a:cxnLst/>
              <a:rect r="r" b="b" t="t" l="l"/>
              <a:pathLst>
                <a:path h="1059143" w="1500474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5807329" y="5922707"/>
            <a:ext cx="511382" cy="511382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1969290" y="5922707"/>
            <a:ext cx="511382" cy="511382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8888309" y="5922707"/>
            <a:ext cx="511382" cy="511382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7087445" y="6809379"/>
            <a:ext cx="4113110" cy="2903329"/>
            <a:chOff x="0" y="0"/>
            <a:chExt cx="1500474" cy="105914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00474" cy="1059143"/>
            </a:xfrm>
            <a:custGeom>
              <a:avLst/>
              <a:gdLst/>
              <a:ahLst/>
              <a:cxnLst/>
              <a:rect r="r" b="b" t="t" l="l"/>
              <a:pathLst>
                <a:path h="1059143" w="1500474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5050270" y="5922707"/>
            <a:ext cx="511382" cy="511382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3249406" y="6809379"/>
            <a:ext cx="4113110" cy="2903329"/>
            <a:chOff x="0" y="0"/>
            <a:chExt cx="1500474" cy="105914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500474" cy="1059143"/>
            </a:xfrm>
            <a:custGeom>
              <a:avLst/>
              <a:gdLst/>
              <a:ahLst/>
              <a:cxnLst/>
              <a:rect r="r" b="b" t="t" l="l"/>
              <a:pathLst>
                <a:path h="1059143" w="1500474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925484" y="2146609"/>
            <a:ext cx="1971199" cy="2007702"/>
          </a:xfrm>
          <a:custGeom>
            <a:avLst/>
            <a:gdLst/>
            <a:ahLst/>
            <a:cxnLst/>
            <a:rect r="r" b="b" t="t" l="l"/>
            <a:pathLst>
              <a:path h="2007702" w="1971199">
                <a:moveTo>
                  <a:pt x="0" y="0"/>
                </a:moveTo>
                <a:lnTo>
                  <a:pt x="1971199" y="0"/>
                </a:lnTo>
                <a:lnTo>
                  <a:pt x="1971199" y="2007703"/>
                </a:lnTo>
                <a:lnTo>
                  <a:pt x="0" y="2007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5561652" y="1510881"/>
            <a:ext cx="1579438" cy="1608687"/>
          </a:xfrm>
          <a:custGeom>
            <a:avLst/>
            <a:gdLst/>
            <a:ahLst/>
            <a:cxnLst/>
            <a:rect r="r" b="b" t="t" l="l"/>
            <a:pathLst>
              <a:path h="1608687" w="1579438">
                <a:moveTo>
                  <a:pt x="0" y="0"/>
                </a:moveTo>
                <a:lnTo>
                  <a:pt x="1579438" y="0"/>
                </a:lnTo>
                <a:lnTo>
                  <a:pt x="1579438" y="1608687"/>
                </a:lnTo>
                <a:lnTo>
                  <a:pt x="0" y="1608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6864399" y="4316564"/>
            <a:ext cx="646089" cy="658053"/>
          </a:xfrm>
          <a:custGeom>
            <a:avLst/>
            <a:gdLst/>
            <a:ahLst/>
            <a:cxnLst/>
            <a:rect r="r" b="b" t="t" l="l"/>
            <a:pathLst>
              <a:path h="658053" w="646089">
                <a:moveTo>
                  <a:pt x="0" y="0"/>
                </a:moveTo>
                <a:lnTo>
                  <a:pt x="646088" y="0"/>
                </a:lnTo>
                <a:lnTo>
                  <a:pt x="646088" y="658054"/>
                </a:lnTo>
                <a:lnTo>
                  <a:pt x="0" y="65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2134937" y="1143000"/>
            <a:ext cx="14018125" cy="642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5"/>
              </a:lnSpc>
            </a:pPr>
            <a:r>
              <a:rPr lang="en-US" sz="4995" spc="-294">
                <a:solidFill>
                  <a:srgbClr val="263F6B"/>
                </a:solidFill>
                <a:latin typeface="Montserrat Ultra-Bold Italics"/>
              </a:rPr>
              <a:t>SOLUTION IMPLEMENTATION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61478" y="7848294"/>
            <a:ext cx="3241123" cy="80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Ultra-Bold"/>
              </a:rPr>
              <a:t>Extracted Data from CSV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442458" y="3741562"/>
            <a:ext cx="3241123" cy="80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Ultra-Bold"/>
              </a:rPr>
              <a:t>Installed django library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604419" y="3536774"/>
            <a:ext cx="3241123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Ultra-Bold"/>
              </a:rPr>
              <a:t>Framework - Used Django framework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523439" y="7438719"/>
            <a:ext cx="3241123" cy="162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Ultra-Bold"/>
              </a:rPr>
              <a:t>Filtered the data and then connected it to the django server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685399" y="7643506"/>
            <a:ext cx="3241123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Ultra-Bold"/>
              </a:rPr>
              <a:t>Did data analysis through REST APIs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686086" y="2060299"/>
            <a:ext cx="753866" cy="642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5"/>
              </a:lnSpc>
            </a:pPr>
            <a:r>
              <a:rPr lang="en-US" sz="4995" spc="-294">
                <a:solidFill>
                  <a:srgbClr val="263F6B"/>
                </a:solidFill>
                <a:latin typeface="Montserrat Ultra-Bold Italics"/>
              </a:rPr>
              <a:t>1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969290" y="2060299"/>
            <a:ext cx="753866" cy="642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5"/>
              </a:lnSpc>
            </a:pPr>
            <a:r>
              <a:rPr lang="en-US" sz="4995" spc="-294">
                <a:solidFill>
                  <a:srgbClr val="263F6B"/>
                </a:solidFill>
                <a:latin typeface="Montserrat Ultra-Bold Italics"/>
              </a:rPr>
              <a:t>2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637476" y="9733524"/>
            <a:ext cx="753866" cy="642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5"/>
              </a:lnSpc>
            </a:pPr>
            <a:r>
              <a:rPr lang="en-US" sz="4995" spc="-294">
                <a:solidFill>
                  <a:srgbClr val="263F6B"/>
                </a:solidFill>
                <a:latin typeface="Montserrat Ultra-Bold Italics"/>
              </a:rPr>
              <a:t>3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767067" y="9733524"/>
            <a:ext cx="753866" cy="642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5"/>
              </a:lnSpc>
            </a:pPr>
            <a:r>
              <a:rPr lang="en-US" sz="4995" spc="-294">
                <a:solidFill>
                  <a:srgbClr val="263F6B"/>
                </a:solidFill>
                <a:latin typeface="Montserrat Ultra-Bold Italics"/>
              </a:rPr>
              <a:t>4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929028" y="9733524"/>
            <a:ext cx="753866" cy="642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5"/>
              </a:lnSpc>
            </a:pPr>
            <a:r>
              <a:rPr lang="en-US" sz="4995" spc="-294">
                <a:solidFill>
                  <a:srgbClr val="263F6B"/>
                </a:solidFill>
                <a:latin typeface="Montserrat Ultra-Bold Italics"/>
              </a:rPr>
              <a:t>5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TextBox 3" id="3"/>
          <p:cNvSpPr txBox="true"/>
          <p:nvPr/>
        </p:nvSpPr>
        <p:spPr>
          <a:xfrm rot="0">
            <a:off x="1560420" y="2205157"/>
            <a:ext cx="15167160" cy="19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14"/>
              </a:lnSpc>
            </a:pPr>
            <a:r>
              <a:rPr lang="en-US" sz="7464" spc="-440">
                <a:solidFill>
                  <a:srgbClr val="263F6B"/>
                </a:solidFill>
                <a:latin typeface="Montserrat Ultra-Bold Italics"/>
              </a:rPr>
              <a:t>IDENTIFICATION OF REAL LIFE USAGE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334304" y="4257009"/>
            <a:ext cx="11952301" cy="5711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5"/>
              </a:lnSpc>
            </a:pPr>
          </a:p>
          <a:p>
            <a:pPr>
              <a:lnSpc>
                <a:spcPts val="3495"/>
              </a:lnSpc>
            </a:pPr>
            <a:r>
              <a:rPr lang="en-US" sz="2688" spc="53">
                <a:solidFill>
                  <a:srgbClr val="263F6B"/>
                </a:solidFill>
                <a:latin typeface="Montserrat"/>
              </a:rPr>
              <a:t>1.Immigration and Visa Monitoring</a:t>
            </a:r>
          </a:p>
          <a:p>
            <a:pPr>
              <a:lnSpc>
                <a:spcPts val="3495"/>
              </a:lnSpc>
            </a:pPr>
            <a:r>
              <a:rPr lang="en-US" sz="2688" spc="53">
                <a:solidFill>
                  <a:srgbClr val="263F6B"/>
                </a:solidFill>
                <a:latin typeface="Montserrat"/>
              </a:rPr>
              <a:t>2.Labor Market Analysis</a:t>
            </a:r>
          </a:p>
          <a:p>
            <a:pPr>
              <a:lnSpc>
                <a:spcPts val="3495"/>
              </a:lnSpc>
            </a:pPr>
            <a:r>
              <a:rPr lang="en-US" sz="2688" spc="53">
                <a:solidFill>
                  <a:srgbClr val="263F6B"/>
                </a:solidFill>
                <a:latin typeface="Montserrat"/>
              </a:rPr>
              <a:t> </a:t>
            </a:r>
            <a:r>
              <a:rPr lang="en-US" sz="2688" spc="53">
                <a:solidFill>
                  <a:srgbClr val="263F6B"/>
                </a:solidFill>
                <a:latin typeface="Montserrat"/>
              </a:rPr>
              <a:t>3.HR and Recruitment</a:t>
            </a:r>
          </a:p>
          <a:p>
            <a:pPr>
              <a:lnSpc>
                <a:spcPts val="3495"/>
              </a:lnSpc>
            </a:pPr>
            <a:r>
              <a:rPr lang="en-US" sz="2688" spc="53">
                <a:solidFill>
                  <a:srgbClr val="263F6B"/>
                </a:solidFill>
                <a:latin typeface="Montserrat"/>
              </a:rPr>
              <a:t>4.Educational Institutions</a:t>
            </a:r>
          </a:p>
          <a:p>
            <a:pPr>
              <a:lnSpc>
                <a:spcPts val="3495"/>
              </a:lnSpc>
            </a:pPr>
            <a:r>
              <a:rPr lang="en-US" sz="2688" spc="53">
                <a:solidFill>
                  <a:srgbClr val="263F6B"/>
                </a:solidFill>
                <a:latin typeface="Montserrat"/>
              </a:rPr>
              <a:t>5.Policy and Legislation</a:t>
            </a:r>
          </a:p>
          <a:p>
            <a:pPr>
              <a:lnSpc>
                <a:spcPts val="3495"/>
              </a:lnSpc>
            </a:pPr>
            <a:r>
              <a:rPr lang="en-US" sz="2688" spc="53">
                <a:solidFill>
                  <a:srgbClr val="263F6B"/>
                </a:solidFill>
                <a:latin typeface="Montserrat"/>
              </a:rPr>
              <a:t>6.Economic Research</a:t>
            </a:r>
          </a:p>
          <a:p>
            <a:pPr>
              <a:lnSpc>
                <a:spcPts val="3495"/>
              </a:lnSpc>
            </a:pPr>
            <a:r>
              <a:rPr lang="en-US" sz="2688" spc="53">
                <a:solidFill>
                  <a:srgbClr val="263F6B"/>
                </a:solidFill>
                <a:latin typeface="Montserrat"/>
              </a:rPr>
              <a:t>7.Education and Training</a:t>
            </a:r>
          </a:p>
          <a:p>
            <a:pPr>
              <a:lnSpc>
                <a:spcPts val="3495"/>
              </a:lnSpc>
            </a:pPr>
            <a:r>
              <a:rPr lang="en-US" sz="2688" spc="53">
                <a:solidFill>
                  <a:srgbClr val="263F6B"/>
                </a:solidFill>
                <a:latin typeface="Montserrat"/>
              </a:rPr>
              <a:t>8.Legal and Immigration Services</a:t>
            </a:r>
          </a:p>
          <a:p>
            <a:pPr>
              <a:lnSpc>
                <a:spcPts val="3495"/>
              </a:lnSpc>
            </a:pPr>
            <a:r>
              <a:rPr lang="en-US" sz="2688" spc="53">
                <a:solidFill>
                  <a:srgbClr val="263F6B"/>
                </a:solidFill>
                <a:latin typeface="Montserrat"/>
              </a:rPr>
              <a:t>9.Job Search Platforms</a:t>
            </a:r>
          </a:p>
          <a:p>
            <a:pPr>
              <a:lnSpc>
                <a:spcPts val="3495"/>
              </a:lnSpc>
            </a:pPr>
            <a:r>
              <a:rPr lang="en-US" sz="2688" spc="53">
                <a:solidFill>
                  <a:srgbClr val="263F6B"/>
                </a:solidFill>
                <a:latin typeface="Montserrat"/>
              </a:rPr>
              <a:t>10.Journalism and Reporting</a:t>
            </a:r>
          </a:p>
          <a:p>
            <a:pPr>
              <a:lnSpc>
                <a:spcPts val="3495"/>
              </a:lnSpc>
            </a:pPr>
            <a:r>
              <a:rPr lang="en-US" sz="2688" spc="53">
                <a:solidFill>
                  <a:srgbClr val="263F6B"/>
                </a:solidFill>
                <a:latin typeface="Montserrat"/>
              </a:rPr>
              <a:t>11.Academic Research</a:t>
            </a:r>
          </a:p>
          <a:p>
            <a:pPr>
              <a:lnSpc>
                <a:spcPts val="3495"/>
              </a:lnSpc>
              <a:spcBef>
                <a:spcPct val="0"/>
              </a:spcBef>
            </a:pPr>
          </a:p>
        </p:txBody>
      </p:sp>
      <p:sp>
        <p:nvSpPr>
          <p:cNvPr name="AutoShape 5" id="5"/>
          <p:cNvSpPr/>
          <p:nvPr/>
        </p:nvSpPr>
        <p:spPr>
          <a:xfrm rot="-8231889">
            <a:off x="-10109114" y="6176620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6" id="6"/>
          <p:cNvSpPr/>
          <p:nvPr/>
        </p:nvSpPr>
        <p:spPr>
          <a:xfrm rot="-8231889">
            <a:off x="-10507643" y="6538090"/>
            <a:ext cx="16230600" cy="10441156"/>
          </a:xfrm>
          <a:prstGeom prst="rect">
            <a:avLst/>
          </a:prstGeom>
          <a:solidFill>
            <a:srgbClr val="263F6B"/>
          </a:solid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1028700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52893" y="7316416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730039" y="1733723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5" y="0"/>
                </a:lnTo>
                <a:lnTo>
                  <a:pt x="2556815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11085282" y="9930063"/>
            <a:ext cx="1386321" cy="0"/>
          </a:xfrm>
          <a:prstGeom prst="line">
            <a:avLst/>
          </a:prstGeom>
          <a:ln cap="flat" w="76200">
            <a:solidFill>
              <a:srgbClr val="263F6B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3F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1371854" y="7667445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76242" y="8956802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494137" y="698454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5" y="0"/>
                </a:lnTo>
                <a:lnTo>
                  <a:pt x="2556815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9461" y="9578419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rot="0">
            <a:off x="1028700" y="8302951"/>
            <a:ext cx="16230600" cy="169519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8" id="8"/>
          <p:cNvSpPr/>
          <p:nvPr/>
        </p:nvSpPr>
        <p:spPr>
          <a:xfrm rot="0">
            <a:off x="1028700" y="1814529"/>
            <a:ext cx="16230600" cy="169519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9" id="9"/>
          <p:cNvSpPr txBox="true"/>
          <p:nvPr/>
        </p:nvSpPr>
        <p:spPr>
          <a:xfrm rot="0">
            <a:off x="1028700" y="2926758"/>
            <a:ext cx="7727311" cy="3919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898"/>
              </a:lnSpc>
            </a:pPr>
            <a:r>
              <a:rPr lang="en-US" sz="16194" spc="-955">
                <a:solidFill>
                  <a:srgbClr val="FFFFFF"/>
                </a:solidFill>
                <a:latin typeface="Montserrat Ultra-Bold"/>
              </a:rPr>
              <a:t>THANK YOU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918282"/>
            <a:ext cx="5015153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10"/>
              </a:lnSpc>
            </a:pPr>
            <a:r>
              <a:rPr lang="en-US" sz="2700">
                <a:solidFill>
                  <a:srgbClr val="FFFFFF"/>
                </a:solidFill>
                <a:latin typeface="Montserrat Italics"/>
              </a:rPr>
              <a:t>We look forward to working with you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14767" y="3362325"/>
            <a:ext cx="6351336" cy="343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90"/>
              </a:lnSpc>
            </a:pPr>
            <a:r>
              <a:rPr lang="en-US" sz="2700">
                <a:solidFill>
                  <a:srgbClr val="FFFFFF"/>
                </a:solidFill>
                <a:latin typeface="Montserrat Ultra-Bold Italics"/>
              </a:rPr>
              <a:t>TEAM TECH SUPPORT</a:t>
            </a:r>
          </a:p>
          <a:p>
            <a:pPr>
              <a:lnSpc>
                <a:spcPts val="4590"/>
              </a:lnSpc>
            </a:pPr>
            <a:r>
              <a:rPr lang="en-US" sz="2700">
                <a:solidFill>
                  <a:srgbClr val="FFFFFF"/>
                </a:solidFill>
                <a:latin typeface="Montserrat Ultra-Bold Italics"/>
              </a:rPr>
              <a:t>AMANDEEP SINGH - 21104065</a:t>
            </a:r>
          </a:p>
          <a:p>
            <a:pPr>
              <a:lnSpc>
                <a:spcPts val="4590"/>
              </a:lnSpc>
            </a:pPr>
            <a:r>
              <a:rPr lang="en-US" sz="2700">
                <a:solidFill>
                  <a:srgbClr val="FFFFFF"/>
                </a:solidFill>
                <a:latin typeface="Montserrat Ultra-Bold Italics"/>
              </a:rPr>
              <a:t>SUKRIT MALHOTRA - 21105024</a:t>
            </a:r>
          </a:p>
          <a:p>
            <a:pPr>
              <a:lnSpc>
                <a:spcPts val="4590"/>
              </a:lnSpc>
            </a:pPr>
            <a:r>
              <a:rPr lang="en-US" sz="2700">
                <a:solidFill>
                  <a:srgbClr val="FFFFFF"/>
                </a:solidFill>
                <a:latin typeface="Montserrat Ultra-Bold Italics"/>
              </a:rPr>
              <a:t>SUPRIYO MOHANTY - 21105124</a:t>
            </a:r>
          </a:p>
          <a:p>
            <a:pPr>
              <a:lnSpc>
                <a:spcPts val="4590"/>
              </a:lnSpc>
            </a:pPr>
            <a:r>
              <a:rPr lang="en-US" sz="2700">
                <a:solidFill>
                  <a:srgbClr val="FFFFFF"/>
                </a:solidFill>
                <a:latin typeface="Montserrat Ultra-Bold Italics"/>
              </a:rPr>
              <a:t>SHIVANSH ANAND - 21105125</a:t>
            </a:r>
          </a:p>
          <a:p>
            <a:pPr>
              <a:lnSpc>
                <a:spcPts val="4590"/>
              </a:lnSpc>
            </a:pPr>
            <a:r>
              <a:rPr lang="en-US" sz="2700">
                <a:solidFill>
                  <a:srgbClr val="FFFFFF"/>
                </a:solidFill>
                <a:latin typeface="Montserrat Ultra-Bold Italics"/>
              </a:rPr>
              <a:t>SAMEER PATHAK - 21109009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DAFxYUsCNco</dc:identifier>
  <dcterms:modified xsi:type="dcterms:W3CDTF">2011-08-01T06:04:30Z</dcterms:modified>
  <cp:revision>1</cp:revision>
  <dc:title>Hackathon TEAM TECH SUPPORT</dc:title>
</cp:coreProperties>
</file>